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sldIdLst>
    <p:sldId id="256" r:id="rId2"/>
    <p:sldId id="289" r:id="rId3"/>
    <p:sldId id="285" r:id="rId4"/>
    <p:sldId id="286" r:id="rId5"/>
    <p:sldId id="278" r:id="rId6"/>
    <p:sldId id="279" r:id="rId7"/>
    <p:sldId id="273" r:id="rId8"/>
    <p:sldId id="258" r:id="rId9"/>
    <p:sldId id="276" r:id="rId10"/>
    <p:sldId id="272" r:id="rId11"/>
    <p:sldId id="257" r:id="rId12"/>
    <p:sldId id="282" r:id="rId13"/>
    <p:sldId id="280" r:id="rId14"/>
    <p:sldId id="274" r:id="rId15"/>
    <p:sldId id="281" r:id="rId16"/>
    <p:sldId id="291" r:id="rId17"/>
    <p:sldId id="284" r:id="rId18"/>
    <p:sldId id="290" r:id="rId19"/>
    <p:sldId id="292" r:id="rId20"/>
    <p:sldId id="294" r:id="rId21"/>
    <p:sldId id="295" r:id="rId22"/>
    <p:sldId id="303" r:id="rId23"/>
    <p:sldId id="287" r:id="rId24"/>
    <p:sldId id="293" r:id="rId25"/>
    <p:sldId id="300" r:id="rId26"/>
    <p:sldId id="296" r:id="rId27"/>
    <p:sldId id="297" r:id="rId28"/>
    <p:sldId id="298" r:id="rId29"/>
    <p:sldId id="299" r:id="rId30"/>
    <p:sldId id="301" r:id="rId31"/>
    <p:sldId id="266" r:id="rId32"/>
    <p:sldId id="277" r:id="rId33"/>
    <p:sldId id="268" r:id="rId34"/>
    <p:sldId id="267" r:id="rId35"/>
    <p:sldId id="283" r:id="rId36"/>
    <p:sldId id="30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 varScale="1">
        <p:scale>
          <a:sx n="70" d="100"/>
          <a:sy n="70" d="100"/>
        </p:scale>
        <p:origin x="-8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33434-E131-4CDF-BFA3-26D4D0F0805C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0B4E8-3FFB-47C0-9058-330A31DBBD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ES - Reward High Progress</a:t>
            </a:r>
          </a:p>
          <a:p>
            <a:r>
              <a:rPr lang="en-US" dirty="0" smtClean="0"/>
              <a:t>MS – Reward High Performing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0B4E8-3FFB-47C0-9058-330A31DBBD8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0B4E8-3FFB-47C0-9058-330A31DBBD82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6513" y="6191250"/>
            <a:ext cx="9144000" cy="333375"/>
            <a:chOff x="22" y="4020"/>
            <a:chExt cx="5760" cy="210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26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5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75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>
              <a:off x="10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auto">
            <a:xfrm>
              <a:off x="124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>
              <a:off x="14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>
              <a:off x="173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" name="AutoShape 13"/>
            <p:cNvSpPr>
              <a:spLocks noChangeArrowheads="1"/>
            </p:cNvSpPr>
            <p:nvPr/>
          </p:nvSpPr>
          <p:spPr bwMode="auto">
            <a:xfrm>
              <a:off x="19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>
              <a:off x="22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" name="AutoShape 15"/>
            <p:cNvSpPr>
              <a:spLocks noChangeArrowheads="1"/>
            </p:cNvSpPr>
            <p:nvPr/>
          </p:nvSpPr>
          <p:spPr bwMode="auto">
            <a:xfrm>
              <a:off x="27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auto">
            <a:xfrm>
              <a:off x="29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auto">
            <a:xfrm>
              <a:off x="32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8" name="AutoShape 18"/>
            <p:cNvSpPr>
              <a:spLocks noChangeArrowheads="1"/>
            </p:cNvSpPr>
            <p:nvPr/>
          </p:nvSpPr>
          <p:spPr bwMode="auto">
            <a:xfrm>
              <a:off x="344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9" name="AutoShape 19"/>
            <p:cNvSpPr>
              <a:spLocks noChangeArrowheads="1"/>
            </p:cNvSpPr>
            <p:nvPr/>
          </p:nvSpPr>
          <p:spPr bwMode="auto">
            <a:xfrm>
              <a:off x="36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0" name="AutoShape 20"/>
            <p:cNvSpPr>
              <a:spLocks noChangeArrowheads="1"/>
            </p:cNvSpPr>
            <p:nvPr/>
          </p:nvSpPr>
          <p:spPr bwMode="auto">
            <a:xfrm>
              <a:off x="393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auto">
            <a:xfrm>
              <a:off x="442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2" name="AutoShape 22"/>
            <p:cNvSpPr>
              <a:spLocks noChangeArrowheads="1"/>
            </p:cNvSpPr>
            <p:nvPr/>
          </p:nvSpPr>
          <p:spPr bwMode="auto">
            <a:xfrm>
              <a:off x="46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3" name="AutoShape 23"/>
            <p:cNvSpPr>
              <a:spLocks noChangeArrowheads="1"/>
            </p:cNvSpPr>
            <p:nvPr/>
          </p:nvSpPr>
          <p:spPr bwMode="auto">
            <a:xfrm>
              <a:off x="491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4" name="AutoShape 24"/>
            <p:cNvSpPr>
              <a:spLocks noChangeArrowheads="1"/>
            </p:cNvSpPr>
            <p:nvPr/>
          </p:nvSpPr>
          <p:spPr bwMode="auto">
            <a:xfrm>
              <a:off x="51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5" name="AutoShape 25"/>
            <p:cNvSpPr>
              <a:spLocks noChangeArrowheads="1"/>
            </p:cNvSpPr>
            <p:nvPr/>
          </p:nvSpPr>
          <p:spPr bwMode="auto">
            <a:xfrm>
              <a:off x="540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6" name="AutoShape 26"/>
            <p:cNvSpPr>
              <a:spLocks noChangeArrowheads="1"/>
            </p:cNvSpPr>
            <p:nvPr/>
          </p:nvSpPr>
          <p:spPr bwMode="auto">
            <a:xfrm>
              <a:off x="564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7" name="AutoShape 27"/>
            <p:cNvSpPr>
              <a:spLocks noChangeArrowheads="1"/>
            </p:cNvSpPr>
            <p:nvPr/>
          </p:nvSpPr>
          <p:spPr bwMode="auto">
            <a:xfrm>
              <a:off x="24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8" name="AutoShape 28"/>
            <p:cNvSpPr>
              <a:spLocks noChangeArrowheads="1"/>
            </p:cNvSpPr>
            <p:nvPr/>
          </p:nvSpPr>
          <p:spPr bwMode="auto">
            <a:xfrm>
              <a:off x="41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36513" y="123825"/>
            <a:ext cx="9144000" cy="333375"/>
            <a:chOff x="22" y="4020"/>
            <a:chExt cx="5760" cy="210"/>
          </a:xfrm>
        </p:grpSpPr>
        <p:sp>
          <p:nvSpPr>
            <p:cNvPr id="30" name="AutoShape 30"/>
            <p:cNvSpPr>
              <a:spLocks noChangeArrowheads="1"/>
            </p:cNvSpPr>
            <p:nvPr/>
          </p:nvSpPr>
          <p:spPr bwMode="auto">
            <a:xfrm>
              <a:off x="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1" name="AutoShape 31"/>
            <p:cNvSpPr>
              <a:spLocks noChangeArrowheads="1"/>
            </p:cNvSpPr>
            <p:nvPr/>
          </p:nvSpPr>
          <p:spPr bwMode="auto">
            <a:xfrm>
              <a:off x="26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2" name="AutoShape 32"/>
            <p:cNvSpPr>
              <a:spLocks noChangeArrowheads="1"/>
            </p:cNvSpPr>
            <p:nvPr/>
          </p:nvSpPr>
          <p:spPr bwMode="auto">
            <a:xfrm>
              <a:off x="5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3" name="AutoShape 33"/>
            <p:cNvSpPr>
              <a:spLocks noChangeArrowheads="1"/>
            </p:cNvSpPr>
            <p:nvPr/>
          </p:nvSpPr>
          <p:spPr bwMode="auto">
            <a:xfrm>
              <a:off x="75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4" name="AutoShape 34"/>
            <p:cNvSpPr>
              <a:spLocks noChangeArrowheads="1"/>
            </p:cNvSpPr>
            <p:nvPr/>
          </p:nvSpPr>
          <p:spPr bwMode="auto">
            <a:xfrm>
              <a:off x="10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5" name="AutoShape 35"/>
            <p:cNvSpPr>
              <a:spLocks noChangeArrowheads="1"/>
            </p:cNvSpPr>
            <p:nvPr/>
          </p:nvSpPr>
          <p:spPr bwMode="auto">
            <a:xfrm>
              <a:off x="124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" name="AutoShape 36"/>
            <p:cNvSpPr>
              <a:spLocks noChangeArrowheads="1"/>
            </p:cNvSpPr>
            <p:nvPr/>
          </p:nvSpPr>
          <p:spPr bwMode="auto">
            <a:xfrm>
              <a:off x="14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7" name="AutoShape 37"/>
            <p:cNvSpPr>
              <a:spLocks noChangeArrowheads="1"/>
            </p:cNvSpPr>
            <p:nvPr/>
          </p:nvSpPr>
          <p:spPr bwMode="auto">
            <a:xfrm>
              <a:off x="173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8" name="AutoShape 38"/>
            <p:cNvSpPr>
              <a:spLocks noChangeArrowheads="1"/>
            </p:cNvSpPr>
            <p:nvPr/>
          </p:nvSpPr>
          <p:spPr bwMode="auto">
            <a:xfrm>
              <a:off x="19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9" name="AutoShape 39"/>
            <p:cNvSpPr>
              <a:spLocks noChangeArrowheads="1"/>
            </p:cNvSpPr>
            <p:nvPr/>
          </p:nvSpPr>
          <p:spPr bwMode="auto">
            <a:xfrm>
              <a:off x="22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0" name="AutoShape 40"/>
            <p:cNvSpPr>
              <a:spLocks noChangeArrowheads="1"/>
            </p:cNvSpPr>
            <p:nvPr/>
          </p:nvSpPr>
          <p:spPr bwMode="auto">
            <a:xfrm>
              <a:off x="27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1" name="AutoShape 41"/>
            <p:cNvSpPr>
              <a:spLocks noChangeArrowheads="1"/>
            </p:cNvSpPr>
            <p:nvPr/>
          </p:nvSpPr>
          <p:spPr bwMode="auto">
            <a:xfrm>
              <a:off x="29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2" name="AutoShape 42"/>
            <p:cNvSpPr>
              <a:spLocks noChangeArrowheads="1"/>
            </p:cNvSpPr>
            <p:nvPr/>
          </p:nvSpPr>
          <p:spPr bwMode="auto">
            <a:xfrm>
              <a:off x="32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3" name="AutoShape 43"/>
            <p:cNvSpPr>
              <a:spLocks noChangeArrowheads="1"/>
            </p:cNvSpPr>
            <p:nvPr/>
          </p:nvSpPr>
          <p:spPr bwMode="auto">
            <a:xfrm>
              <a:off x="344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4" name="AutoShape 44"/>
            <p:cNvSpPr>
              <a:spLocks noChangeArrowheads="1"/>
            </p:cNvSpPr>
            <p:nvPr/>
          </p:nvSpPr>
          <p:spPr bwMode="auto">
            <a:xfrm>
              <a:off x="36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5" name="AutoShape 45"/>
            <p:cNvSpPr>
              <a:spLocks noChangeArrowheads="1"/>
            </p:cNvSpPr>
            <p:nvPr/>
          </p:nvSpPr>
          <p:spPr bwMode="auto">
            <a:xfrm>
              <a:off x="393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6" name="AutoShape 46"/>
            <p:cNvSpPr>
              <a:spLocks noChangeArrowheads="1"/>
            </p:cNvSpPr>
            <p:nvPr/>
          </p:nvSpPr>
          <p:spPr bwMode="auto">
            <a:xfrm>
              <a:off x="442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7" name="AutoShape 47"/>
            <p:cNvSpPr>
              <a:spLocks noChangeArrowheads="1"/>
            </p:cNvSpPr>
            <p:nvPr/>
          </p:nvSpPr>
          <p:spPr bwMode="auto">
            <a:xfrm>
              <a:off x="46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8" name="AutoShape 48"/>
            <p:cNvSpPr>
              <a:spLocks noChangeArrowheads="1"/>
            </p:cNvSpPr>
            <p:nvPr/>
          </p:nvSpPr>
          <p:spPr bwMode="auto">
            <a:xfrm>
              <a:off x="491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9" name="AutoShape 49"/>
            <p:cNvSpPr>
              <a:spLocks noChangeArrowheads="1"/>
            </p:cNvSpPr>
            <p:nvPr/>
          </p:nvSpPr>
          <p:spPr bwMode="auto">
            <a:xfrm>
              <a:off x="51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50" name="AutoShape 50"/>
            <p:cNvSpPr>
              <a:spLocks noChangeArrowheads="1"/>
            </p:cNvSpPr>
            <p:nvPr/>
          </p:nvSpPr>
          <p:spPr bwMode="auto">
            <a:xfrm>
              <a:off x="540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51" name="AutoShape 51"/>
            <p:cNvSpPr>
              <a:spLocks noChangeArrowheads="1"/>
            </p:cNvSpPr>
            <p:nvPr/>
          </p:nvSpPr>
          <p:spPr bwMode="auto">
            <a:xfrm>
              <a:off x="564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52" name="AutoShape 52"/>
            <p:cNvSpPr>
              <a:spLocks noChangeArrowheads="1"/>
            </p:cNvSpPr>
            <p:nvPr/>
          </p:nvSpPr>
          <p:spPr bwMode="auto">
            <a:xfrm>
              <a:off x="24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53" name="AutoShape 53"/>
            <p:cNvSpPr>
              <a:spLocks noChangeArrowheads="1"/>
            </p:cNvSpPr>
            <p:nvPr/>
          </p:nvSpPr>
          <p:spPr bwMode="auto">
            <a:xfrm>
              <a:off x="41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54" name="Text Box 54"/>
          <p:cNvSpPr txBox="1">
            <a:spLocks noChangeArrowheads="1"/>
          </p:cNvSpPr>
          <p:nvPr/>
        </p:nvSpPr>
        <p:spPr bwMode="auto">
          <a:xfrm>
            <a:off x="0" y="6553200"/>
            <a:ext cx="932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FFFF00"/>
                </a:solidFill>
                <a:latin typeface="Courier New" pitchFamily="49" charset="0"/>
              </a:rPr>
              <a:t>&gt;&gt;	0     &gt;&gt;	1     &gt;&gt; 	2     &gt;&gt; 	3     &gt;&gt; 	4   &gt;&gt;	</a:t>
            </a:r>
            <a:endParaRPr lang="en-US" sz="1800" dirty="0">
              <a:solidFill>
                <a:srgbClr val="FFFF00"/>
              </a:solidFill>
              <a:latin typeface="Courier New" pitchFamily="49" charset="0"/>
            </a:endParaRPr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49275"/>
            <a:ext cx="2057400" cy="5576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5"/>
            <a:ext cx="6019800" cy="5576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  <a:endParaRPr lang="en-GB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492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6513" y="6191250"/>
            <a:ext cx="9144000" cy="333375"/>
            <a:chOff x="22" y="4020"/>
            <a:chExt cx="5760" cy="210"/>
          </a:xfrm>
        </p:grpSpPr>
        <p:sp>
          <p:nvSpPr>
            <p:cNvPr id="1055" name="AutoShape 8"/>
            <p:cNvSpPr>
              <a:spLocks noChangeArrowheads="1"/>
            </p:cNvSpPr>
            <p:nvPr/>
          </p:nvSpPr>
          <p:spPr bwMode="auto">
            <a:xfrm>
              <a:off x="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6" name="AutoShape 9"/>
            <p:cNvSpPr>
              <a:spLocks noChangeArrowheads="1"/>
            </p:cNvSpPr>
            <p:nvPr/>
          </p:nvSpPr>
          <p:spPr bwMode="auto">
            <a:xfrm>
              <a:off x="26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7" name="AutoShape 10"/>
            <p:cNvSpPr>
              <a:spLocks noChangeArrowheads="1"/>
            </p:cNvSpPr>
            <p:nvPr/>
          </p:nvSpPr>
          <p:spPr bwMode="auto">
            <a:xfrm>
              <a:off x="5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8" name="AutoShape 11"/>
            <p:cNvSpPr>
              <a:spLocks noChangeArrowheads="1"/>
            </p:cNvSpPr>
            <p:nvPr/>
          </p:nvSpPr>
          <p:spPr bwMode="auto">
            <a:xfrm>
              <a:off x="75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9" name="AutoShape 12"/>
            <p:cNvSpPr>
              <a:spLocks noChangeArrowheads="1"/>
            </p:cNvSpPr>
            <p:nvPr/>
          </p:nvSpPr>
          <p:spPr bwMode="auto">
            <a:xfrm>
              <a:off x="10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0" name="AutoShape 13"/>
            <p:cNvSpPr>
              <a:spLocks noChangeArrowheads="1"/>
            </p:cNvSpPr>
            <p:nvPr/>
          </p:nvSpPr>
          <p:spPr bwMode="auto">
            <a:xfrm>
              <a:off x="124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1" name="AutoShape 14"/>
            <p:cNvSpPr>
              <a:spLocks noChangeArrowheads="1"/>
            </p:cNvSpPr>
            <p:nvPr/>
          </p:nvSpPr>
          <p:spPr bwMode="auto">
            <a:xfrm>
              <a:off x="14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2" name="AutoShape 15"/>
            <p:cNvSpPr>
              <a:spLocks noChangeArrowheads="1"/>
            </p:cNvSpPr>
            <p:nvPr/>
          </p:nvSpPr>
          <p:spPr bwMode="auto">
            <a:xfrm>
              <a:off x="173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3" name="AutoShape 16"/>
            <p:cNvSpPr>
              <a:spLocks noChangeArrowheads="1"/>
            </p:cNvSpPr>
            <p:nvPr/>
          </p:nvSpPr>
          <p:spPr bwMode="auto">
            <a:xfrm>
              <a:off x="19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4" name="AutoShape 17"/>
            <p:cNvSpPr>
              <a:spLocks noChangeArrowheads="1"/>
            </p:cNvSpPr>
            <p:nvPr/>
          </p:nvSpPr>
          <p:spPr bwMode="auto">
            <a:xfrm>
              <a:off x="22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5" name="AutoShape 18"/>
            <p:cNvSpPr>
              <a:spLocks noChangeArrowheads="1"/>
            </p:cNvSpPr>
            <p:nvPr/>
          </p:nvSpPr>
          <p:spPr bwMode="auto">
            <a:xfrm>
              <a:off x="27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6" name="AutoShape 19"/>
            <p:cNvSpPr>
              <a:spLocks noChangeArrowheads="1"/>
            </p:cNvSpPr>
            <p:nvPr/>
          </p:nvSpPr>
          <p:spPr bwMode="auto">
            <a:xfrm>
              <a:off x="29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7" name="AutoShape 20"/>
            <p:cNvSpPr>
              <a:spLocks noChangeArrowheads="1"/>
            </p:cNvSpPr>
            <p:nvPr/>
          </p:nvSpPr>
          <p:spPr bwMode="auto">
            <a:xfrm>
              <a:off x="32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8" name="AutoShape 21"/>
            <p:cNvSpPr>
              <a:spLocks noChangeArrowheads="1"/>
            </p:cNvSpPr>
            <p:nvPr/>
          </p:nvSpPr>
          <p:spPr bwMode="auto">
            <a:xfrm>
              <a:off x="344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9" name="AutoShape 22"/>
            <p:cNvSpPr>
              <a:spLocks noChangeArrowheads="1"/>
            </p:cNvSpPr>
            <p:nvPr/>
          </p:nvSpPr>
          <p:spPr bwMode="auto">
            <a:xfrm>
              <a:off x="36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0" name="AutoShape 23"/>
            <p:cNvSpPr>
              <a:spLocks noChangeArrowheads="1"/>
            </p:cNvSpPr>
            <p:nvPr/>
          </p:nvSpPr>
          <p:spPr bwMode="auto">
            <a:xfrm>
              <a:off x="393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1" name="AutoShape 24"/>
            <p:cNvSpPr>
              <a:spLocks noChangeArrowheads="1"/>
            </p:cNvSpPr>
            <p:nvPr/>
          </p:nvSpPr>
          <p:spPr bwMode="auto">
            <a:xfrm>
              <a:off x="442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2" name="AutoShape 25"/>
            <p:cNvSpPr>
              <a:spLocks noChangeArrowheads="1"/>
            </p:cNvSpPr>
            <p:nvPr/>
          </p:nvSpPr>
          <p:spPr bwMode="auto">
            <a:xfrm>
              <a:off x="46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3" name="AutoShape 26"/>
            <p:cNvSpPr>
              <a:spLocks noChangeArrowheads="1"/>
            </p:cNvSpPr>
            <p:nvPr/>
          </p:nvSpPr>
          <p:spPr bwMode="auto">
            <a:xfrm>
              <a:off x="491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4" name="AutoShape 27"/>
            <p:cNvSpPr>
              <a:spLocks noChangeArrowheads="1"/>
            </p:cNvSpPr>
            <p:nvPr/>
          </p:nvSpPr>
          <p:spPr bwMode="auto">
            <a:xfrm>
              <a:off x="51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5" name="AutoShape 28"/>
            <p:cNvSpPr>
              <a:spLocks noChangeArrowheads="1"/>
            </p:cNvSpPr>
            <p:nvPr/>
          </p:nvSpPr>
          <p:spPr bwMode="auto">
            <a:xfrm>
              <a:off x="540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6" name="AutoShape 29"/>
            <p:cNvSpPr>
              <a:spLocks noChangeArrowheads="1"/>
            </p:cNvSpPr>
            <p:nvPr/>
          </p:nvSpPr>
          <p:spPr bwMode="auto">
            <a:xfrm>
              <a:off x="564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7" name="AutoShape 30"/>
            <p:cNvSpPr>
              <a:spLocks noChangeArrowheads="1"/>
            </p:cNvSpPr>
            <p:nvPr/>
          </p:nvSpPr>
          <p:spPr bwMode="auto">
            <a:xfrm>
              <a:off x="24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8" name="AutoShape 31"/>
            <p:cNvSpPr>
              <a:spLocks noChangeArrowheads="1"/>
            </p:cNvSpPr>
            <p:nvPr/>
          </p:nvSpPr>
          <p:spPr bwMode="auto">
            <a:xfrm>
              <a:off x="41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36513" y="123825"/>
            <a:ext cx="9144000" cy="333375"/>
            <a:chOff x="22" y="4020"/>
            <a:chExt cx="5760" cy="210"/>
          </a:xfrm>
        </p:grpSpPr>
        <p:sp>
          <p:nvSpPr>
            <p:cNvPr id="1031" name="AutoShape 33"/>
            <p:cNvSpPr>
              <a:spLocks noChangeArrowheads="1"/>
            </p:cNvSpPr>
            <p:nvPr/>
          </p:nvSpPr>
          <p:spPr bwMode="auto">
            <a:xfrm>
              <a:off x="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2" name="AutoShape 34"/>
            <p:cNvSpPr>
              <a:spLocks noChangeArrowheads="1"/>
            </p:cNvSpPr>
            <p:nvPr/>
          </p:nvSpPr>
          <p:spPr bwMode="auto">
            <a:xfrm>
              <a:off x="26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3" name="AutoShape 35"/>
            <p:cNvSpPr>
              <a:spLocks noChangeArrowheads="1"/>
            </p:cNvSpPr>
            <p:nvPr/>
          </p:nvSpPr>
          <p:spPr bwMode="auto">
            <a:xfrm>
              <a:off x="5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4" name="AutoShape 36"/>
            <p:cNvSpPr>
              <a:spLocks noChangeArrowheads="1"/>
            </p:cNvSpPr>
            <p:nvPr/>
          </p:nvSpPr>
          <p:spPr bwMode="auto">
            <a:xfrm>
              <a:off x="75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5" name="AutoShape 37"/>
            <p:cNvSpPr>
              <a:spLocks noChangeArrowheads="1"/>
            </p:cNvSpPr>
            <p:nvPr/>
          </p:nvSpPr>
          <p:spPr bwMode="auto">
            <a:xfrm>
              <a:off x="10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6" name="AutoShape 38"/>
            <p:cNvSpPr>
              <a:spLocks noChangeArrowheads="1"/>
            </p:cNvSpPr>
            <p:nvPr/>
          </p:nvSpPr>
          <p:spPr bwMode="auto">
            <a:xfrm>
              <a:off x="124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7" name="AutoShape 39"/>
            <p:cNvSpPr>
              <a:spLocks noChangeArrowheads="1"/>
            </p:cNvSpPr>
            <p:nvPr/>
          </p:nvSpPr>
          <p:spPr bwMode="auto">
            <a:xfrm>
              <a:off x="14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8" name="AutoShape 40"/>
            <p:cNvSpPr>
              <a:spLocks noChangeArrowheads="1"/>
            </p:cNvSpPr>
            <p:nvPr/>
          </p:nvSpPr>
          <p:spPr bwMode="auto">
            <a:xfrm>
              <a:off x="173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9" name="AutoShape 41"/>
            <p:cNvSpPr>
              <a:spLocks noChangeArrowheads="1"/>
            </p:cNvSpPr>
            <p:nvPr/>
          </p:nvSpPr>
          <p:spPr bwMode="auto">
            <a:xfrm>
              <a:off x="19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0" name="AutoShape 42"/>
            <p:cNvSpPr>
              <a:spLocks noChangeArrowheads="1"/>
            </p:cNvSpPr>
            <p:nvPr/>
          </p:nvSpPr>
          <p:spPr bwMode="auto">
            <a:xfrm>
              <a:off x="22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1" name="AutoShape 43"/>
            <p:cNvSpPr>
              <a:spLocks noChangeArrowheads="1"/>
            </p:cNvSpPr>
            <p:nvPr/>
          </p:nvSpPr>
          <p:spPr bwMode="auto">
            <a:xfrm>
              <a:off x="27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2" name="AutoShape 44"/>
            <p:cNvSpPr>
              <a:spLocks noChangeArrowheads="1"/>
            </p:cNvSpPr>
            <p:nvPr/>
          </p:nvSpPr>
          <p:spPr bwMode="auto">
            <a:xfrm>
              <a:off x="29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3" name="AutoShape 45"/>
            <p:cNvSpPr>
              <a:spLocks noChangeArrowheads="1"/>
            </p:cNvSpPr>
            <p:nvPr/>
          </p:nvSpPr>
          <p:spPr bwMode="auto">
            <a:xfrm>
              <a:off x="32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4" name="AutoShape 46"/>
            <p:cNvSpPr>
              <a:spLocks noChangeArrowheads="1"/>
            </p:cNvSpPr>
            <p:nvPr/>
          </p:nvSpPr>
          <p:spPr bwMode="auto">
            <a:xfrm>
              <a:off x="344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5" name="AutoShape 47"/>
            <p:cNvSpPr>
              <a:spLocks noChangeArrowheads="1"/>
            </p:cNvSpPr>
            <p:nvPr/>
          </p:nvSpPr>
          <p:spPr bwMode="auto">
            <a:xfrm>
              <a:off x="36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6" name="AutoShape 48"/>
            <p:cNvSpPr>
              <a:spLocks noChangeArrowheads="1"/>
            </p:cNvSpPr>
            <p:nvPr/>
          </p:nvSpPr>
          <p:spPr bwMode="auto">
            <a:xfrm>
              <a:off x="393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7" name="AutoShape 49"/>
            <p:cNvSpPr>
              <a:spLocks noChangeArrowheads="1"/>
            </p:cNvSpPr>
            <p:nvPr/>
          </p:nvSpPr>
          <p:spPr bwMode="auto">
            <a:xfrm>
              <a:off x="442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8" name="AutoShape 50"/>
            <p:cNvSpPr>
              <a:spLocks noChangeArrowheads="1"/>
            </p:cNvSpPr>
            <p:nvPr/>
          </p:nvSpPr>
          <p:spPr bwMode="auto">
            <a:xfrm>
              <a:off x="46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9" name="AutoShape 51"/>
            <p:cNvSpPr>
              <a:spLocks noChangeArrowheads="1"/>
            </p:cNvSpPr>
            <p:nvPr/>
          </p:nvSpPr>
          <p:spPr bwMode="auto">
            <a:xfrm>
              <a:off x="491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0" name="AutoShape 52"/>
            <p:cNvSpPr>
              <a:spLocks noChangeArrowheads="1"/>
            </p:cNvSpPr>
            <p:nvPr/>
          </p:nvSpPr>
          <p:spPr bwMode="auto">
            <a:xfrm>
              <a:off x="51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1" name="AutoShape 53"/>
            <p:cNvSpPr>
              <a:spLocks noChangeArrowheads="1"/>
            </p:cNvSpPr>
            <p:nvPr/>
          </p:nvSpPr>
          <p:spPr bwMode="auto">
            <a:xfrm>
              <a:off x="540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2" name="AutoShape 54"/>
            <p:cNvSpPr>
              <a:spLocks noChangeArrowheads="1"/>
            </p:cNvSpPr>
            <p:nvPr/>
          </p:nvSpPr>
          <p:spPr bwMode="auto">
            <a:xfrm>
              <a:off x="564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3" name="AutoShape 55"/>
            <p:cNvSpPr>
              <a:spLocks noChangeArrowheads="1"/>
            </p:cNvSpPr>
            <p:nvPr/>
          </p:nvSpPr>
          <p:spPr bwMode="auto">
            <a:xfrm>
              <a:off x="24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4" name="AutoShape 56"/>
            <p:cNvSpPr>
              <a:spLocks noChangeArrowheads="1"/>
            </p:cNvSpPr>
            <p:nvPr/>
          </p:nvSpPr>
          <p:spPr bwMode="auto">
            <a:xfrm>
              <a:off x="41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1030" name="Text Box 57"/>
          <p:cNvSpPr txBox="1">
            <a:spLocks noChangeArrowheads="1"/>
          </p:cNvSpPr>
          <p:nvPr/>
        </p:nvSpPr>
        <p:spPr bwMode="auto">
          <a:xfrm>
            <a:off x="0" y="6553200"/>
            <a:ext cx="932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FFFF00"/>
                </a:solidFill>
                <a:latin typeface="Courier New" pitchFamily="49" charset="0"/>
              </a:rPr>
              <a:t>&gt;&gt;	0     &gt;&gt;	1     &gt;&gt; 	2     &gt;&gt; 	3     &gt;&gt; 	4   &gt;&gt;	</a:t>
            </a:r>
            <a:endParaRPr lang="en-US" sz="1800" dirty="0">
              <a:solidFill>
                <a:srgbClr val="FFFF00"/>
              </a:solidFill>
              <a:latin typeface="Courier New" pitchFamily="49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mtsdserver01\Users_Redirect\Desktop\eparke\Desktop\NJASA%20Techspo\kamden.narrative.wmv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mtsdserver01\Users_Redirect\Desktop\eparke\Desktop\NJASA%20Techspo\sara.narrative.wmv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mtsdserver01\Users_Redirect\Desktop\eparke\Desktop\NJASA%20Techspo\Boys%20Water%20Cycle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mtsdserver01\Users_Redirect\Desktop\eparke\Desktop\NJASA%20Techspo\Girls%20Water%20Cycle.wmv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kidsvid.4teachers.org/" TargetMode="External"/><Relationship Id="rId2" Type="http://schemas.openxmlformats.org/officeDocument/2006/relationships/hyperlink" Target="http://www.jasonohler.com/resources/NomeDST.cf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hyperlink" Target="http://edexchange.adobe.com/pages/d4178d15ff" TargetMode="External"/><Relationship Id="rId4" Type="http://schemas.openxmlformats.org/officeDocument/2006/relationships/hyperlink" Target="http://www.123videomagic.com/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aginginfo.com/print/Studio-Photography/Digital-Anarchys-Primatte-v30/3$359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jasonohler.com/resources/NomeDST.cfm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techeparke.wikispaces.com/" TargetMode="External"/><Relationship Id="rId2" Type="http://schemas.openxmlformats.org/officeDocument/2006/relationships/hyperlink" Target="mailto:eparke@mendhamtwp.or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Lights, Camera, </a:t>
            </a:r>
            <a:r>
              <a:rPr lang="en-US" dirty="0" smtClean="0">
                <a:solidFill>
                  <a:srgbClr val="00B050"/>
                </a:solidFill>
              </a:rPr>
              <a:t>Green!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sz="2400" dirty="0" smtClean="0"/>
              <a:t>Using Green Screen Technology with Video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352800"/>
            <a:ext cx="7315200" cy="2057400"/>
          </a:xfrm>
        </p:spPr>
        <p:txBody>
          <a:bodyPr/>
          <a:lstStyle/>
          <a:p>
            <a:r>
              <a:rPr lang="en-US" dirty="0" smtClean="0">
                <a:solidFill>
                  <a:srgbClr val="FFFF66"/>
                </a:solidFill>
              </a:rPr>
              <a:t>Erica Parke  </a:t>
            </a:r>
          </a:p>
          <a:p>
            <a:r>
              <a:rPr lang="en-US" sz="2400" dirty="0" smtClean="0">
                <a:solidFill>
                  <a:srgbClr val="FFFF66"/>
                </a:solidFill>
              </a:rPr>
              <a:t>NJASA </a:t>
            </a:r>
            <a:r>
              <a:rPr lang="en-US" sz="2400" dirty="0" smtClean="0">
                <a:solidFill>
                  <a:srgbClr val="FFFF66"/>
                </a:solidFill>
              </a:rPr>
              <a:t>Techspo</a:t>
            </a:r>
            <a:r>
              <a:rPr lang="en-US" sz="2400" dirty="0" smtClean="0">
                <a:solidFill>
                  <a:srgbClr val="FFFF66"/>
                </a:solidFill>
              </a:rPr>
              <a:t> January 27, 2012</a:t>
            </a:r>
            <a:endParaRPr lang="en-US" sz="2400" dirty="0">
              <a:solidFill>
                <a:srgbClr val="FFFF66"/>
              </a:solidFill>
            </a:endParaRPr>
          </a:p>
        </p:txBody>
      </p:sp>
      <p:pic>
        <p:nvPicPr>
          <p:cNvPr id="5122" name="Picture 2" descr="C:\Users\eparke\AppData\Local\Microsoft\Windows\Temporary Internet Files\Content.IE5\0L45QKPD\MC90043479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572000"/>
            <a:ext cx="1524000" cy="1524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C</a:t>
            </a:r>
            <a:r>
              <a:rPr lang="en-US" sz="3600" dirty="0" smtClean="0">
                <a:solidFill>
                  <a:srgbClr val="FFC000"/>
                </a:solidFill>
              </a:rPr>
              <a:t>h</a:t>
            </a:r>
            <a:r>
              <a:rPr lang="en-US" sz="3600" dirty="0" smtClean="0">
                <a:solidFill>
                  <a:srgbClr val="FFFF00"/>
                </a:solidFill>
              </a:rPr>
              <a:t>r</a:t>
            </a:r>
            <a:r>
              <a:rPr lang="en-US" sz="3600" dirty="0" smtClean="0">
                <a:solidFill>
                  <a:srgbClr val="00B050"/>
                </a:solidFill>
              </a:rPr>
              <a:t>o</a:t>
            </a:r>
            <a:r>
              <a:rPr lang="en-US" sz="3600" dirty="0" smtClean="0">
                <a:solidFill>
                  <a:srgbClr val="0070C0"/>
                </a:solidFill>
              </a:rPr>
              <a:t>m</a:t>
            </a:r>
            <a:r>
              <a:rPr lang="en-US" sz="3600" dirty="0" smtClean="0">
                <a:solidFill>
                  <a:srgbClr val="002060"/>
                </a:solidFill>
              </a:rPr>
              <a:t>a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K</a:t>
            </a:r>
            <a:r>
              <a:rPr lang="en-US" sz="3600" dirty="0" smtClean="0">
                <a:solidFill>
                  <a:srgbClr val="FF0000"/>
                </a:solidFill>
              </a:rPr>
              <a:t>e</a:t>
            </a:r>
            <a:r>
              <a:rPr lang="en-US" sz="3600" dirty="0" smtClean="0">
                <a:solidFill>
                  <a:srgbClr val="FFC000"/>
                </a:solidFill>
              </a:rPr>
              <a:t>y - </a:t>
            </a:r>
            <a:r>
              <a:rPr lang="en-US" sz="3600" dirty="0" smtClean="0">
                <a:solidFill>
                  <a:schemeClr val="tx1"/>
                </a:solidFill>
              </a:rPr>
              <a:t>continued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According to Vaughn (2008) “Chroma keys allow you to choose a color or range of colors that become transparent, allowing the video to be seen “through” the computer image.”</a:t>
            </a:r>
          </a:p>
          <a:p>
            <a:r>
              <a:rPr lang="en-US" sz="2800" dirty="0" smtClean="0"/>
              <a:t>Screen colors can be green, blue, or even red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4345433002_7a3442f89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524000"/>
            <a:ext cx="2590800" cy="172547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How it works …continued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i="1" dirty="0" smtClean="0">
                <a:solidFill>
                  <a:schemeClr val="tx1"/>
                </a:solidFill>
              </a:rPr>
              <a:t>“It’s not easy being</a:t>
            </a:r>
            <a:r>
              <a:rPr lang="en-US" sz="3200" i="1" dirty="0" smtClean="0">
                <a:solidFill>
                  <a:srgbClr val="00B050"/>
                </a:solidFill>
              </a:rPr>
              <a:t> green”</a:t>
            </a:r>
            <a:endParaRPr lang="en-US" sz="3200" i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sz="2000" dirty="0" smtClean="0"/>
          </a:p>
          <a:p>
            <a:r>
              <a:rPr lang="en-US" sz="2000" dirty="0" smtClean="0"/>
              <a:t>Green and blue are colors furthest found from skin tones so the background screen contrasts with people best (Ohler, 2007).</a:t>
            </a:r>
          </a:p>
          <a:p>
            <a:r>
              <a:rPr lang="en-US" sz="2000" dirty="0" smtClean="0"/>
              <a:t>Image sensors in digital video cameras are most sensitive to green, mimicking the human eye's increased sensitivity to green light (Ohler, 2007).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52925"/>
          </a:xfrm>
        </p:spPr>
        <p:txBody>
          <a:bodyPr/>
          <a:lstStyle/>
          <a:p>
            <a:endParaRPr lang="en-US" sz="2400" dirty="0" smtClean="0"/>
          </a:p>
          <a:p>
            <a:endParaRPr lang="en-US" sz="2000" dirty="0" smtClean="0"/>
          </a:p>
          <a:p>
            <a:r>
              <a:rPr lang="en-US" sz="2000" dirty="0" smtClean="0"/>
              <a:t>Less light is needed to illuminate green, and is best for video because it is most reflective (Schnarr, 2010).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If the subject is wearing green against the green screen, the clothes will key or take on the image from the background </a:t>
            </a:r>
            <a:endParaRPr lang="en-US" sz="2000" dirty="0"/>
          </a:p>
        </p:txBody>
      </p:sp>
      <p:pic>
        <p:nvPicPr>
          <p:cNvPr id="6" name="Picture 5" descr="green scre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1828800"/>
            <a:ext cx="1066800" cy="71048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How it works…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Once the subject has been properly lit and the background color successfully keyed, record the video action.</a:t>
            </a:r>
          </a:p>
          <a:p>
            <a:r>
              <a:rPr lang="en-US" sz="2400" dirty="0" smtClean="0"/>
              <a:t>In the editing phase, add the new background scene.</a:t>
            </a:r>
          </a:p>
          <a:p>
            <a:r>
              <a:rPr lang="en-US" sz="2400" dirty="0" smtClean="0"/>
              <a:t>When these two are placed together, your actor is suddenly transported from a large green screen to anywhere you want.</a:t>
            </a:r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38914" name="Picture 2" descr="C:\Users\eparke\AppData\Local\Microsoft\Windows\Temporary Internet Files\Content.IE5\OQRJ7264\MP90044391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876170"/>
            <a:ext cx="1676400" cy="1122218"/>
          </a:xfrm>
          <a:prstGeom prst="rect">
            <a:avLst/>
          </a:prstGeom>
          <a:noFill/>
        </p:spPr>
      </p:pic>
      <p:pic>
        <p:nvPicPr>
          <p:cNvPr id="38915" name="Picture 3" descr="C:\Users\eparke\AppData\Local\Microsoft\Windows\Temporary Internet Files\Content.IE5\OQRJ7264\MP90040151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648200"/>
            <a:ext cx="912813" cy="1368552"/>
          </a:xfrm>
          <a:prstGeom prst="rect">
            <a:avLst/>
          </a:prstGeom>
          <a:noFill/>
        </p:spPr>
      </p:pic>
      <p:pic>
        <p:nvPicPr>
          <p:cNvPr id="38918" name="Picture 6" descr="C:\Users\eparke\AppData\Local\Microsoft\Windows\Temporary Internet Files\Content.IE5\V2WQ8PNT\MP90014911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876800"/>
            <a:ext cx="1676400" cy="112598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Equipment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Hardware:</a:t>
            </a:r>
          </a:p>
          <a:p>
            <a:pPr lvl="1"/>
            <a:r>
              <a:rPr lang="en-US" sz="2400" dirty="0" smtClean="0"/>
              <a:t>Webcam</a:t>
            </a:r>
          </a:p>
          <a:p>
            <a:pPr lvl="1"/>
            <a:r>
              <a:rPr lang="en-US" sz="2400" dirty="0" smtClean="0"/>
              <a:t>Digital camcorder/ video (or still) recording capabilities </a:t>
            </a:r>
          </a:p>
          <a:p>
            <a:pPr lvl="1"/>
            <a:r>
              <a:rPr lang="en-US" sz="2400" dirty="0" smtClean="0"/>
              <a:t>Computer/laptop</a:t>
            </a:r>
          </a:p>
          <a:p>
            <a:pPr lvl="1"/>
            <a:r>
              <a:rPr lang="en-US" sz="2400" dirty="0" smtClean="0"/>
              <a:t>Green screen</a:t>
            </a:r>
          </a:p>
          <a:p>
            <a:pPr lvl="1"/>
            <a:r>
              <a:rPr lang="en-US" sz="2400" dirty="0" smtClean="0"/>
              <a:t>Lighting considerations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Software – chroma key image compositing software:</a:t>
            </a:r>
          </a:p>
          <a:p>
            <a:pPr lvl="1"/>
            <a:r>
              <a:rPr lang="en-US" sz="2400" dirty="0" smtClean="0"/>
              <a:t>123Video Magic</a:t>
            </a:r>
          </a:p>
          <a:p>
            <a:pPr lvl="1"/>
            <a:r>
              <a:rPr lang="en-US" sz="2400" dirty="0" smtClean="0"/>
              <a:t>Ultimatte</a:t>
            </a:r>
          </a:p>
          <a:p>
            <a:pPr lvl="1"/>
            <a:r>
              <a:rPr lang="en-US" sz="2400" dirty="0" smtClean="0"/>
              <a:t>Tube Tape</a:t>
            </a:r>
          </a:p>
          <a:p>
            <a:pPr lvl="1"/>
            <a:r>
              <a:rPr lang="en-US" sz="2400" dirty="0" smtClean="0"/>
              <a:t>HitFilm</a:t>
            </a:r>
          </a:p>
          <a:p>
            <a:pPr lvl="1"/>
            <a:r>
              <a:rPr lang="en-US" sz="2400" dirty="0" smtClean="0"/>
              <a:t>Adobe Photoshop Photokey plugin</a:t>
            </a:r>
          </a:p>
          <a:p>
            <a:pPr lvl="1"/>
            <a:endParaRPr lang="en-US" dirty="0"/>
          </a:p>
        </p:txBody>
      </p:sp>
      <p:pic>
        <p:nvPicPr>
          <p:cNvPr id="37893" name="Picture 5" descr="C:\Users\eparke\AppData\Local\Microsoft\Windows\Temporary Internet Files\Content.IE5\ZL9BAYRY\MP90044451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1599392" cy="10643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Equipment:</a:t>
            </a:r>
            <a:br>
              <a:rPr lang="en-US" sz="3600" dirty="0" smtClean="0"/>
            </a:br>
            <a:r>
              <a:rPr lang="en-US" sz="3600" dirty="0" smtClean="0"/>
              <a:t>Lighting for </a:t>
            </a:r>
            <a:r>
              <a:rPr lang="en-US" sz="3600" dirty="0" smtClean="0">
                <a:solidFill>
                  <a:srgbClr val="00B050"/>
                </a:solidFill>
              </a:rPr>
              <a:t>Green Screen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Lighting must be even</a:t>
            </a:r>
          </a:p>
          <a:p>
            <a:r>
              <a:rPr lang="en-US" sz="2400" dirty="0" smtClean="0"/>
              <a:t>“Fluctuations in intensity will make the key choppy or broken (Vaughn, 2008)”</a:t>
            </a:r>
          </a:p>
          <a:p>
            <a:r>
              <a:rPr lang="en-US" sz="2400" dirty="0" smtClean="0"/>
              <a:t>Shadows will have a negative effect on the background</a:t>
            </a:r>
            <a:endParaRPr lang="en-US" sz="2400" dirty="0"/>
          </a:p>
        </p:txBody>
      </p:sp>
      <p:pic>
        <p:nvPicPr>
          <p:cNvPr id="7172" name="Picture 4" descr="C:\Users\eparke\AppData\Local\Microsoft\Windows\Temporary Internet Files\Content.IE5\V2WQ8PNT\MC900232085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981200"/>
            <a:ext cx="2313278" cy="355787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Lighting…continued</a:t>
            </a:r>
            <a:endParaRPr lang="en-US" sz="3600" dirty="0"/>
          </a:p>
        </p:txBody>
      </p:sp>
      <p:pic>
        <p:nvPicPr>
          <p:cNvPr id="4" name="Content Placeholder 3" descr="img_header1_features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2209800"/>
            <a:ext cx="2818329" cy="290957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Light green screen background</a:t>
            </a:r>
          </a:p>
          <a:p>
            <a:r>
              <a:rPr lang="en-US" dirty="0" smtClean="0"/>
              <a:t>Light foreground subject</a:t>
            </a:r>
          </a:p>
          <a:p>
            <a:r>
              <a:rPr lang="en-US" dirty="0" smtClean="0"/>
              <a:t>Move subject at least three feet away from background </a:t>
            </a:r>
          </a:p>
          <a:p>
            <a:r>
              <a:rPr lang="en-US" dirty="0" smtClean="0"/>
              <a:t>Experiment! (Schnarr, 2010)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-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Integrated microphone on camera/ video cam</a:t>
            </a:r>
          </a:p>
          <a:p>
            <a:r>
              <a:rPr lang="en-US" dirty="0" smtClean="0"/>
              <a:t>Invest in microphone</a:t>
            </a:r>
          </a:p>
          <a:p>
            <a:r>
              <a:rPr lang="en-US" dirty="0" smtClean="0"/>
              <a:t>Poor sound quality can detract from overall production</a:t>
            </a:r>
            <a:endParaRPr lang="en-US" dirty="0"/>
          </a:p>
        </p:txBody>
      </p:sp>
      <p:pic>
        <p:nvPicPr>
          <p:cNvPr id="3075" name="Picture 3" descr="C:\Users\eparke\AppData\Local\Microsoft\Windows\Temporary Internet Files\Content.IE5\9NCFVXJE\MC900019405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286000"/>
            <a:ext cx="2421285" cy="3245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Classroom Possibilities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752600"/>
            <a:ext cx="4038600" cy="4352925"/>
          </a:xfrm>
        </p:spPr>
        <p:txBody>
          <a:bodyPr/>
          <a:lstStyle/>
          <a:p>
            <a:r>
              <a:rPr lang="en-US" dirty="0" smtClean="0"/>
              <a:t>Interviews</a:t>
            </a:r>
          </a:p>
          <a:p>
            <a:r>
              <a:rPr lang="en-US" dirty="0" smtClean="0"/>
              <a:t>Newscasts</a:t>
            </a:r>
          </a:p>
          <a:p>
            <a:r>
              <a:rPr lang="en-US" dirty="0" smtClean="0"/>
              <a:t>Science experiments</a:t>
            </a:r>
          </a:p>
          <a:p>
            <a:r>
              <a:rPr lang="en-US" dirty="0" smtClean="0"/>
              <a:t>Recreate favorite part of book</a:t>
            </a:r>
          </a:p>
          <a:p>
            <a:r>
              <a:rPr lang="en-US" dirty="0" smtClean="0"/>
              <a:t>Digital storytelling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Creative writing</a:t>
            </a:r>
          </a:p>
          <a:p>
            <a:r>
              <a:rPr lang="en-US" dirty="0" smtClean="0"/>
              <a:t>Reader’s theatre</a:t>
            </a:r>
          </a:p>
          <a:p>
            <a:r>
              <a:rPr lang="en-US" dirty="0" smtClean="0"/>
              <a:t>Social studies reenactments</a:t>
            </a:r>
          </a:p>
          <a:p>
            <a:r>
              <a:rPr lang="en-US" dirty="0" smtClean="0"/>
              <a:t>Instructional videos</a:t>
            </a:r>
            <a:endParaRPr lang="en-US" dirty="0"/>
          </a:p>
        </p:txBody>
      </p:sp>
      <p:pic>
        <p:nvPicPr>
          <p:cNvPr id="40962" name="Picture 2" descr="C:\Users\eparke\AppData\Local\Microsoft\Windows\Temporary Internet Files\Content.IE5\V2WQ8PNT\MP90043947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419600"/>
            <a:ext cx="2133600" cy="14244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 Work</a:t>
            </a:r>
          </a:p>
          <a:p>
            <a:pPr lvl="1"/>
            <a:r>
              <a:rPr lang="en-US" dirty="0" smtClean="0"/>
              <a:t>Equipment procurement  - </a:t>
            </a:r>
          </a:p>
          <a:p>
            <a:pPr lvl="1"/>
            <a:r>
              <a:rPr lang="en-US" dirty="0" smtClean="0"/>
              <a:t>Space – dedicated or mobile		</a:t>
            </a:r>
          </a:p>
          <a:p>
            <a:pPr lvl="1"/>
            <a:r>
              <a:rPr lang="en-US" dirty="0" smtClean="0"/>
              <a:t>Pre-plan</a:t>
            </a:r>
          </a:p>
          <a:p>
            <a:pPr lvl="1"/>
            <a:r>
              <a:rPr lang="en-US" dirty="0" smtClean="0"/>
              <a:t>Parental permissions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6146" name="Picture 2" descr="C:\Program Files (x86)\Microsoft Office\MEDIA\CAGCAT10\j02919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133600"/>
            <a:ext cx="1807769" cy="19138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Rookie Advice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Small</a:t>
            </a:r>
          </a:p>
          <a:p>
            <a:r>
              <a:rPr lang="en-US" dirty="0" smtClean="0"/>
              <a:t>Don’t be afraid to try</a:t>
            </a:r>
          </a:p>
          <a:p>
            <a:r>
              <a:rPr lang="en-US" dirty="0" smtClean="0"/>
              <a:t>Get messy</a:t>
            </a:r>
          </a:p>
          <a:p>
            <a:r>
              <a:rPr lang="en-US" dirty="0" smtClean="0"/>
              <a:t>Figure it out as you go</a:t>
            </a:r>
          </a:p>
          <a:p>
            <a:r>
              <a:rPr lang="en-US" dirty="0" smtClean="0"/>
              <a:t>Learning is the journey!</a:t>
            </a:r>
          </a:p>
        </p:txBody>
      </p:sp>
      <p:pic>
        <p:nvPicPr>
          <p:cNvPr id="5122" name="Picture 2" descr="C:\Users\eparke\AppData\Local\Microsoft\Windows\Temporary Internet Files\Content.IE5\9NCFVXJE\MM90035682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2860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                                                                       - Jason </a:t>
            </a:r>
            <a:r>
              <a:rPr lang="en-US" sz="2000" dirty="0" smtClean="0"/>
              <a:t>Ohler</a:t>
            </a:r>
            <a:endParaRPr lang="en-US" sz="2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 smtClean="0"/>
              <a:t>“When we limit the big picture to functional considerations only, we open the way for robots to </a:t>
            </a:r>
          </a:p>
          <a:p>
            <a:r>
              <a:rPr lang="en-US" sz="3600" dirty="0" smtClean="0"/>
              <a:t>replace us.”</a:t>
            </a:r>
            <a:endParaRPr lang="en-US" sz="3600" dirty="0"/>
          </a:p>
        </p:txBody>
      </p:sp>
      <p:pic>
        <p:nvPicPr>
          <p:cNvPr id="4098" name="Picture 2" descr="C:\Users\eparke\AppData\Local\Microsoft\Windows\Temporary Internet Files\Content.IE5\DGHUNLAP\MM900283725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1752600"/>
            <a:ext cx="676275" cy="135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Experience</a:t>
            </a:r>
            <a:br>
              <a:rPr lang="en-US" dirty="0" smtClean="0"/>
            </a:br>
            <a:r>
              <a:rPr lang="en-US" sz="2800" dirty="0" smtClean="0"/>
              <a:t>Where to begin?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Get to know video camera/ quality output</a:t>
            </a:r>
          </a:p>
          <a:p>
            <a:pPr lvl="1"/>
            <a:r>
              <a:rPr lang="en-US" dirty="0" smtClean="0"/>
              <a:t>Space considerations SD vs. HD – file size</a:t>
            </a:r>
          </a:p>
          <a:p>
            <a:pPr lvl="1"/>
            <a:r>
              <a:rPr lang="en-US" dirty="0" smtClean="0"/>
              <a:t>Get to know software</a:t>
            </a:r>
          </a:p>
          <a:p>
            <a:pPr lvl="1"/>
            <a:r>
              <a:rPr lang="en-US" dirty="0" smtClean="0"/>
              <a:t>Practice with both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Get students involved</a:t>
            </a:r>
          </a:p>
          <a:p>
            <a:r>
              <a:rPr lang="en-US" dirty="0" smtClean="0"/>
              <a:t>Lay ground rules</a:t>
            </a:r>
          </a:p>
          <a:p>
            <a:r>
              <a:rPr lang="en-US" dirty="0" smtClean="0"/>
              <a:t>Assign roles: producers, director, camera, set, script…</a:t>
            </a:r>
            <a:endParaRPr lang="en-US" dirty="0"/>
          </a:p>
        </p:txBody>
      </p:sp>
      <p:pic>
        <p:nvPicPr>
          <p:cNvPr id="1026" name="Picture 2" descr="C:\Users\eparke\AppData\Local\Microsoft\Windows\Temporary Internet Files\Content.IE5\9NCFVXJE\MP90040179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343400"/>
            <a:ext cx="1371600" cy="1656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My Experience</a:t>
            </a:r>
            <a:br>
              <a:rPr lang="en-US" dirty="0" smtClean="0"/>
            </a:br>
            <a:r>
              <a:rPr lang="en-US" dirty="0" smtClean="0"/>
              <a:t>Storyboard!</a:t>
            </a:r>
            <a:br>
              <a:rPr lang="en-US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Content Placeholder 5" descr="Google_docs_Directions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981200"/>
            <a:ext cx="66294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Experience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combination:	</a:t>
            </a:r>
          </a:p>
          <a:p>
            <a:pPr lvl="1"/>
            <a:r>
              <a:rPr lang="en-US" dirty="0" smtClean="0"/>
              <a:t>1-2-3 Video Magic</a:t>
            </a:r>
          </a:p>
          <a:p>
            <a:pPr lvl="1"/>
            <a:r>
              <a:rPr lang="en-US" dirty="0" smtClean="0"/>
              <a:t>Windows Live Movie Maker (FREE!)</a:t>
            </a:r>
          </a:p>
          <a:p>
            <a:pPr lvl="1"/>
            <a:endParaRPr lang="en-US" dirty="0" smtClean="0"/>
          </a:p>
        </p:txBody>
      </p:sp>
      <p:pic>
        <p:nvPicPr>
          <p:cNvPr id="7" name="Picture 4" descr="C:\Users\eparke\AppData\Local\Microsoft\Windows\Temporary Internet Files\Content.IE5\OQRJ7264\MP90040239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962027" y="3581773"/>
            <a:ext cx="1524745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Benefit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Creative Thinking</a:t>
            </a:r>
          </a:p>
          <a:p>
            <a:r>
              <a:rPr lang="en-US" dirty="0" smtClean="0"/>
              <a:t>Problem Solving</a:t>
            </a:r>
          </a:p>
          <a:p>
            <a:r>
              <a:rPr lang="en-US" dirty="0" smtClean="0"/>
              <a:t>Organizing</a:t>
            </a:r>
          </a:p>
          <a:p>
            <a:r>
              <a:rPr lang="en-US" dirty="0" smtClean="0"/>
              <a:t>Planning</a:t>
            </a:r>
          </a:p>
          <a:p>
            <a:r>
              <a:rPr lang="en-US" dirty="0" smtClean="0"/>
              <a:t>Cooperation</a:t>
            </a:r>
          </a:p>
          <a:p>
            <a:r>
              <a:rPr lang="en-US" dirty="0" smtClean="0"/>
              <a:t>Communication</a:t>
            </a:r>
          </a:p>
        </p:txBody>
      </p:sp>
      <p:pic>
        <p:nvPicPr>
          <p:cNvPr id="7172" name="Picture 4" descr="C:\Users\eparke\AppData\Local\Microsoft\Windows\Temporary Internet Files\Content.IE5\9NCFVXJE\MM90031576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86000"/>
            <a:ext cx="2057400" cy="1961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Copyright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Fair use policy</a:t>
            </a:r>
          </a:p>
          <a:p>
            <a:r>
              <a:rPr lang="en-US" dirty="0" smtClean="0"/>
              <a:t>Educational purposes – not for commercial gain</a:t>
            </a:r>
          </a:p>
          <a:p>
            <a:r>
              <a:rPr lang="en-US" dirty="0" smtClean="0"/>
              <a:t>Royalty free images &amp; video</a:t>
            </a:r>
          </a:p>
          <a:p>
            <a:pPr lvl="1"/>
            <a:r>
              <a:rPr lang="en-US" dirty="0" smtClean="0"/>
              <a:t>Creative Commons</a:t>
            </a:r>
            <a:endParaRPr lang="en-US" dirty="0"/>
          </a:p>
        </p:txBody>
      </p:sp>
      <p:pic>
        <p:nvPicPr>
          <p:cNvPr id="8194" name="Picture 2" descr="C:\Users\eparke\AppData\Local\Microsoft\Windows\Temporary Internet Files\Content.IE5\F65H0NB7\MC90033880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276600"/>
            <a:ext cx="1600200" cy="1853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Parent invited event</a:t>
            </a:r>
          </a:p>
          <a:p>
            <a:r>
              <a:rPr lang="en-US" dirty="0" smtClean="0"/>
              <a:t>Online?</a:t>
            </a:r>
          </a:p>
          <a:p>
            <a:r>
              <a:rPr lang="en-US" dirty="0" smtClean="0"/>
              <a:t>YouTube – private invite only </a:t>
            </a:r>
          </a:p>
          <a:p>
            <a:r>
              <a:rPr lang="en-US" dirty="0" smtClean="0"/>
              <a:t>School Web?</a:t>
            </a:r>
          </a:p>
          <a:p>
            <a:r>
              <a:rPr lang="en-US" dirty="0" smtClean="0"/>
              <a:t>Intranet?</a:t>
            </a:r>
          </a:p>
          <a:p>
            <a:r>
              <a:rPr lang="en-US" dirty="0" smtClean="0"/>
              <a:t>DVD only?</a:t>
            </a:r>
          </a:p>
        </p:txBody>
      </p:sp>
      <p:pic>
        <p:nvPicPr>
          <p:cNvPr id="3074" name="Picture 2" descr="C:\Users\eparke\AppData\Local\Microsoft\Windows\Temporary Internet Files\Content.IE5\F65H0NB7\MC90043160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6576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Lights, Camera, Action!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5400" dirty="0" smtClean="0">
                <a:solidFill>
                  <a:srgbClr val="FFFF00"/>
                </a:solidFill>
              </a:rPr>
              <a:t>Student Work!!</a:t>
            </a:r>
            <a:endParaRPr lang="en-US" sz="54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eparke\AppData\Local\Microsoft\Windows\Temporary Internet Files\Content.IE5\DGHUNLAP\MP90031425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6874">
            <a:off x="3965577" y="3231620"/>
            <a:ext cx="1522481" cy="20855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Narrative</a:t>
            </a:r>
            <a:endParaRPr lang="en-US" dirty="0"/>
          </a:p>
        </p:txBody>
      </p:sp>
      <p:pic>
        <p:nvPicPr>
          <p:cNvPr id="4" name="kamden.narrativ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6637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Narrative</a:t>
            </a:r>
            <a:endParaRPr lang="en-US" dirty="0"/>
          </a:p>
        </p:txBody>
      </p:sp>
      <p:pic>
        <p:nvPicPr>
          <p:cNvPr id="4" name="sara.narrativ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6637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pic>
        <p:nvPicPr>
          <p:cNvPr id="4" name="Boys Water Cycl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4825" y="1663700"/>
            <a:ext cx="813435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Me…Then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B.A. Bradley University</a:t>
            </a:r>
          </a:p>
          <a:p>
            <a:pPr lvl="1"/>
            <a:r>
              <a:rPr lang="en-US" dirty="0" smtClean="0"/>
              <a:t>International Relations</a:t>
            </a:r>
          </a:p>
          <a:p>
            <a:r>
              <a:rPr lang="en-US" dirty="0" smtClean="0"/>
              <a:t>Worked in coffee industry 14 years</a:t>
            </a:r>
          </a:p>
          <a:p>
            <a:pPr lvl="1"/>
            <a:r>
              <a:rPr lang="en-US" dirty="0" smtClean="0"/>
              <a:t>Manager Traffic/Importing Department</a:t>
            </a:r>
          </a:p>
        </p:txBody>
      </p:sp>
      <p:pic>
        <p:nvPicPr>
          <p:cNvPr id="1028" name="Picture 4" descr="C:\Users\eparke\AppData\Local\Microsoft\Windows\Temporary Internet Files\Content.IE5\0P4CNYW1\MC90043441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267200"/>
            <a:ext cx="2057400" cy="1506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pic>
        <p:nvPicPr>
          <p:cNvPr id="4" name="Girls Water Cycl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4825" y="1663700"/>
            <a:ext cx="813435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Additional Resources 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For the Classroom</a:t>
            </a:r>
            <a:endParaRPr lang="en-US" sz="2000" dirty="0" smtClean="0">
              <a:hlinkClick r:id="rId2"/>
            </a:endParaRPr>
          </a:p>
          <a:p>
            <a:r>
              <a:rPr lang="en-US" sz="2000" dirty="0" smtClean="0">
                <a:hlinkClick r:id="rId2"/>
              </a:rPr>
              <a:t>Green Screen Storytelling</a:t>
            </a:r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KidVid - classroom resources for students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Getting Started Tips</a:t>
            </a:r>
          </a:p>
          <a:p>
            <a:r>
              <a:rPr lang="en-US" sz="2000" dirty="0" smtClean="0">
                <a:hlinkClick r:id="rId4"/>
              </a:rPr>
              <a:t>123 Video Magic</a:t>
            </a: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Adobe Education Exchange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6" name="Picture 5" descr="football player on treadmil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48400" y="2514600"/>
            <a:ext cx="2243128" cy="3034454"/>
          </a:xfrm>
          <a:prstGeom prst="rect">
            <a:avLst/>
          </a:prstGeom>
        </p:spPr>
      </p:pic>
    </p:spTree>
  </p:cSld>
  <p:clrMapOvr>
    <a:masterClrMapping/>
  </p:clrMapOvr>
  <p:transition advClick="0" advTm="4905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895600" y="3810000"/>
            <a:ext cx="3200400" cy="2133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Spice up student videos with some </a:t>
            </a:r>
            <a:r>
              <a:rPr lang="en-US" sz="3200" dirty="0" smtClean="0">
                <a:solidFill>
                  <a:srgbClr val="00B050"/>
                </a:solidFill>
              </a:rPr>
              <a:t>green…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1800" dirty="0" smtClean="0"/>
          </a:p>
          <a:p>
            <a:r>
              <a:rPr lang="en-US" sz="1800" i="1" dirty="0" smtClean="0"/>
              <a:t> It turns out that sophisticated media-literate viewers do NOT demand high video production value. Instead they value authenticity. That is where you, as an instructor and producer, have an advantage over a professional video producer. Instructor-produced videos may be less polished, but they are likely to be more authentic.  Fadde (2008) </a:t>
            </a:r>
          </a:p>
          <a:p>
            <a:endParaRPr lang="en-US" sz="1800" i="1" dirty="0"/>
          </a:p>
        </p:txBody>
      </p:sp>
      <p:pic>
        <p:nvPicPr>
          <p:cNvPr id="1028" name="Picture 4" descr="C:\Users\eparke\AppData\Local\Microsoft\Windows\Temporary Internet Files\Content.IE5\0L45QKPD\MP90043101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114800"/>
            <a:ext cx="2286000" cy="152161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953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Works Cited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Fadde, P. (2008, April). Producing video learning objects for e-learning. </a:t>
            </a:r>
            <a:r>
              <a:rPr lang="en-US" sz="1600" i="1" dirty="0" smtClean="0"/>
              <a:t>eLearn Magazine </a:t>
            </a:r>
            <a:r>
              <a:rPr lang="en-US" sz="1600" dirty="0" smtClean="0"/>
              <a:t>,</a:t>
            </a:r>
            <a:r>
              <a:rPr lang="en-US" sz="1600" i="1" dirty="0" smtClean="0"/>
              <a:t>2008</a:t>
            </a:r>
            <a:r>
              <a:rPr lang="en-US" sz="1600" dirty="0" smtClean="0"/>
              <a:t>(4)</a:t>
            </a:r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/>
              <a:t>Martin, N. (2008, March). Digital anarchy’s primatte v3.0. </a:t>
            </a:r>
            <a:r>
              <a:rPr lang="en-US" sz="1600" i="1" dirty="0" smtClean="0"/>
              <a:t>Imaging Information</a:t>
            </a:r>
            <a:r>
              <a:rPr lang="en-US" sz="1600" dirty="0" smtClean="0"/>
              <a:t>, Retrieved from </a:t>
            </a:r>
            <a:r>
              <a:rPr lang="en-US" sz="1600" dirty="0" smtClean="0">
                <a:hlinkClick r:id="rId3"/>
              </a:rPr>
              <a:t>http://www.imaginginfo.com/print/Studio-Photography/Digital-Anarchys-Primatte-v30/3$3591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Ohler, J. (2007). </a:t>
            </a:r>
            <a:r>
              <a:rPr lang="en-US" sz="1600" i="1" dirty="0" smtClean="0"/>
              <a:t>Nome green screen storytelling project 2007</a:t>
            </a:r>
            <a:r>
              <a:rPr lang="en-US" sz="1600" dirty="0" smtClean="0"/>
              <a:t>. Retrieved from </a:t>
            </a:r>
            <a:r>
              <a:rPr lang="en-US" sz="1600" dirty="0" smtClean="0">
                <a:hlinkClick r:id="rId4"/>
              </a:rPr>
              <a:t>http://www.jasonohler.com/resources/NomeDST.cfm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Schnarr, B. (2010). Lighting chroma key properly. </a:t>
            </a:r>
            <a:r>
              <a:rPr lang="en-US" sz="1600" i="1" dirty="0" smtClean="0"/>
              <a:t>Sign Video </a:t>
            </a:r>
            <a:r>
              <a:rPr lang="en-US" sz="1600" dirty="0" smtClean="0"/>
              <a:t>, </a:t>
            </a:r>
            <a:r>
              <a:rPr lang="en-US" sz="1600" i="1" dirty="0" smtClean="0"/>
              <a:t>2010</a:t>
            </a:r>
            <a:r>
              <a:rPr lang="en-US" sz="1600" dirty="0" smtClean="0"/>
              <a:t>, Retrieved from http://www.signvideo.com/ltchromky.htm</a:t>
            </a:r>
          </a:p>
          <a:p>
            <a:endParaRPr lang="en-US" sz="1600" dirty="0" smtClean="0"/>
          </a:p>
          <a:p>
            <a:r>
              <a:rPr lang="en-US" sz="1600" dirty="0" smtClean="0"/>
              <a:t>Vaughan, A. (2008). </a:t>
            </a:r>
            <a:r>
              <a:rPr lang="en-US" sz="1600" i="1" dirty="0" smtClean="0"/>
              <a:t>Multimedia, making it work</a:t>
            </a:r>
            <a:r>
              <a:rPr lang="en-US" sz="1600" dirty="0" smtClean="0"/>
              <a:t>. McGraw-Hill Osborne Media.</a:t>
            </a:r>
            <a:endParaRPr lang="en-US" sz="1600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Images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Slide 4 Computer  Desktop Encyclopedia </a:t>
            </a:r>
          </a:p>
          <a:p>
            <a:r>
              <a:rPr lang="en-US" sz="2000" dirty="0" smtClean="0"/>
              <a:t>Slides 2,5,7,8,12,15 Royalty Free images searched though Creativecommons.org :</a:t>
            </a:r>
          </a:p>
          <a:p>
            <a:pPr lvl="1"/>
            <a:r>
              <a:rPr lang="en-US" sz="2000" dirty="0" smtClean="0"/>
              <a:t>Pearson, P. (Photographer). (2008).</a:t>
            </a:r>
            <a:r>
              <a:rPr lang="en-US" sz="2000" i="1" dirty="0" smtClean="0"/>
              <a:t>Chroma key stills </a:t>
            </a:r>
            <a:r>
              <a:rPr lang="en-US" sz="2000" dirty="0" smtClean="0"/>
              <a:t>. [Web Photo]. Retrieved from http://www.flickr.com/search/?l=deriv&amp;q=green screen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000" dirty="0" smtClean="0"/>
              <a:t>Microsoft Clipart</a:t>
            </a:r>
          </a:p>
          <a:p>
            <a:pPr>
              <a:buNone/>
            </a:pPr>
            <a:endParaRPr lang="en-US" sz="2000" dirty="0" smtClean="0"/>
          </a:p>
        </p:txBody>
      </p:sp>
      <p:pic>
        <p:nvPicPr>
          <p:cNvPr id="4100" name="Picture 4" descr="C:\Users\eparke\AppData\Local\Microsoft\Windows\Temporary Internet Files\Content.IE5\0L45QKPD\MP90044318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343400"/>
            <a:ext cx="1066800" cy="157587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If you would like more information </a:t>
            </a:r>
          </a:p>
          <a:p>
            <a:r>
              <a:rPr lang="en-US" dirty="0" smtClean="0">
                <a:solidFill>
                  <a:srgbClr val="00B050"/>
                </a:solidFill>
                <a:hlinkClick r:id="rId2"/>
              </a:rPr>
              <a:t>eparke@mendhamtwp.org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hlinkClick r:id="rId3"/>
              </a:rPr>
              <a:t>http://techeparke.wikispaces.com/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39939" name="Picture 3" descr="C:\Users\eparke\AppData\Local\Microsoft\Windows\Temporary Internet Files\Content.IE5\0L45QKPD\MC90010521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762000"/>
            <a:ext cx="2438400" cy="281343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148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QR Me!</a:t>
            </a:r>
            <a:endParaRPr lang="en-US" dirty="0"/>
          </a:p>
        </p:txBody>
      </p:sp>
      <p:pic>
        <p:nvPicPr>
          <p:cNvPr id="7" name="Content Placeholder 6" descr="QR EPark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828800"/>
            <a:ext cx="3476625" cy="3476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Me…Now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M.S., St. Joseph’s University, </a:t>
            </a:r>
          </a:p>
          <a:p>
            <a:pPr lvl="1">
              <a:buNone/>
            </a:pPr>
            <a:r>
              <a:rPr lang="en-US" dirty="0" smtClean="0"/>
              <a:t> - Instructional Technology, 2013</a:t>
            </a:r>
          </a:p>
          <a:p>
            <a:r>
              <a:rPr lang="en-US" dirty="0" smtClean="0"/>
              <a:t> Special Education Teacher, 4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pPr>
              <a:buNone/>
            </a:pPr>
            <a:r>
              <a:rPr lang="en-US" dirty="0" smtClean="0"/>
              <a:t>	 -  Mendham Twp. Elementary School</a:t>
            </a:r>
          </a:p>
          <a:p>
            <a:pPr>
              <a:buNone/>
            </a:pPr>
            <a:r>
              <a:rPr lang="en-US" dirty="0" smtClean="0"/>
              <a:t>  	 - Middle School Language Arts 			Certification </a:t>
            </a:r>
          </a:p>
          <a:p>
            <a:pPr>
              <a:buNone/>
            </a:pPr>
            <a:r>
              <a:rPr lang="en-US" dirty="0" smtClean="0"/>
              <a:t>    - Technology Integration Specialist 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2051" name="Picture 3" descr="C:\Users\eparke\AppData\Local\Microsoft\Windows\Temporary Internet Files\Content.IE5\0P4CNYW1\MC90044203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838200"/>
            <a:ext cx="1520825" cy="1895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90600"/>
          </a:xfrm>
        </p:spPr>
        <p:txBody>
          <a:bodyPr/>
          <a:lstStyle/>
          <a:p>
            <a:r>
              <a:rPr lang="en-US" sz="3600" dirty="0" smtClean="0"/>
              <a:t>Imagine the possibilities…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4040188" cy="639762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Before…</a:t>
            </a:r>
            <a:r>
              <a:rPr lang="en-US" dirty="0" smtClean="0"/>
              <a:t>			</a:t>
            </a:r>
            <a:endParaRPr lang="en-US" dirty="0"/>
          </a:p>
        </p:txBody>
      </p:sp>
      <p:pic>
        <p:nvPicPr>
          <p:cNvPr id="10" name="Content Placeholder 9" descr="1204571974937_tw1_00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895600"/>
            <a:ext cx="3352800" cy="2682240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876800" y="2133600"/>
            <a:ext cx="4041775" cy="639762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After…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1" name="Content Placeholder 10" descr="1204571974940_tw1_003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953000" y="2895600"/>
            <a:ext cx="3319917" cy="2667000"/>
          </a:xfr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Presentation Overview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What is a green screen?</a:t>
            </a:r>
          </a:p>
          <a:p>
            <a:r>
              <a:rPr lang="en-US" sz="2800" dirty="0" smtClean="0"/>
              <a:t>How does it work?</a:t>
            </a:r>
          </a:p>
          <a:p>
            <a:r>
              <a:rPr lang="en-US" sz="2800" dirty="0" smtClean="0"/>
              <a:t>What equipment do I need?</a:t>
            </a:r>
          </a:p>
          <a:p>
            <a:r>
              <a:rPr lang="en-US" sz="2800" dirty="0" smtClean="0"/>
              <a:t>What software do I need?</a:t>
            </a:r>
          </a:p>
          <a:p>
            <a:r>
              <a:rPr lang="en-US" sz="2800" dirty="0" smtClean="0"/>
              <a:t>How can I use it in school?</a:t>
            </a:r>
          </a:p>
          <a:p>
            <a:r>
              <a:rPr lang="en-US" sz="2800" dirty="0" smtClean="0"/>
              <a:t>My implementation </a:t>
            </a:r>
          </a:p>
          <a:p>
            <a:r>
              <a:rPr lang="en-US" sz="2800" dirty="0" smtClean="0"/>
              <a:t>Additional Resources</a:t>
            </a:r>
          </a:p>
          <a:p>
            <a:endParaRPr lang="en-US" sz="2800" dirty="0"/>
          </a:p>
        </p:txBody>
      </p:sp>
      <p:pic>
        <p:nvPicPr>
          <p:cNvPr id="36866" name="Picture 2" descr="C:\Users\eparke\AppData\Local\Microsoft\Windows\Temporary Internet Files\Content.IE5\0L45QKPD\MP90040647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85800"/>
            <a:ext cx="1085850" cy="868680"/>
          </a:xfrm>
          <a:prstGeom prst="rect">
            <a:avLst/>
          </a:prstGeom>
          <a:noFill/>
        </p:spPr>
      </p:pic>
      <p:pic>
        <p:nvPicPr>
          <p:cNvPr id="10" name="Picture 2" descr="C:\Users\eparke\AppData\Local\Microsoft\Windows\Temporary Internet Files\Content.IE5\0L45QKPD\MP90040647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685800"/>
            <a:ext cx="1085850" cy="86868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8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3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What is a</a:t>
            </a:r>
            <a:r>
              <a:rPr lang="en-US" sz="3200" dirty="0" smtClean="0">
                <a:solidFill>
                  <a:srgbClr val="00B050"/>
                </a:solidFill>
              </a:rPr>
              <a:t> Green Screen?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16" name="Content Placeholder 15" descr="_LVEGAS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524000"/>
            <a:ext cx="2870794" cy="4352925"/>
          </a:xfrm>
        </p:spPr>
      </p:pic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A green screen enables you to change the background of any image or video that has been recorded with green screen background.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In the editing stage, using special software, you replace the green background with a different image by superimposing or layering on another image.</a:t>
            </a:r>
          </a:p>
          <a:p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is a </a:t>
            </a:r>
            <a:r>
              <a:rPr lang="en-US" sz="3600" dirty="0" smtClean="0">
                <a:solidFill>
                  <a:srgbClr val="00B050"/>
                </a:solidFill>
              </a:rPr>
              <a:t>green screen?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Any physical space that has a green background</a:t>
            </a:r>
          </a:p>
          <a:p>
            <a:pPr lvl="2"/>
            <a:r>
              <a:rPr lang="en-US" dirty="0" smtClean="0"/>
              <a:t>Some possibilities include:</a:t>
            </a:r>
          </a:p>
          <a:p>
            <a:pPr lvl="3"/>
            <a:r>
              <a:rPr lang="en-US" dirty="0" smtClean="0"/>
              <a:t>Nylon shower curtain</a:t>
            </a:r>
          </a:p>
          <a:p>
            <a:pPr lvl="3"/>
            <a:r>
              <a:rPr lang="en-US" dirty="0" smtClean="0"/>
              <a:t>Paper</a:t>
            </a:r>
          </a:p>
          <a:p>
            <a:pPr lvl="3"/>
            <a:r>
              <a:rPr lang="en-US" dirty="0" smtClean="0"/>
              <a:t>Heavy duty green tarp </a:t>
            </a:r>
          </a:p>
          <a:p>
            <a:pPr lvl="3"/>
            <a:r>
              <a:rPr lang="en-US" dirty="0" smtClean="0"/>
              <a:t>Green painted wall</a:t>
            </a:r>
          </a:p>
          <a:p>
            <a:pPr lvl="3"/>
            <a:r>
              <a:rPr lang="en-US" dirty="0" smtClean="0"/>
              <a:t>Green felt curtain (seen right)</a:t>
            </a:r>
          </a:p>
          <a:p>
            <a:pPr lvl="3"/>
            <a:r>
              <a:rPr lang="en-US" dirty="0" smtClean="0"/>
              <a:t>Green color on Smartboard background</a:t>
            </a:r>
          </a:p>
          <a:p>
            <a:pPr lvl="1"/>
            <a:endParaRPr lang="en-US" dirty="0"/>
          </a:p>
        </p:txBody>
      </p:sp>
      <p:pic>
        <p:nvPicPr>
          <p:cNvPr id="5" name="Picture 4" descr="3605477488_f7c8e36a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971800"/>
            <a:ext cx="2362200" cy="15732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00B050"/>
                </a:solidFill>
              </a:rPr>
              <a:t/>
            </a:r>
            <a:br>
              <a:rPr lang="en-US" sz="2800" dirty="0" smtClean="0">
                <a:solidFill>
                  <a:srgbClr val="00B05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How does it work?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B050"/>
                </a:solidFill>
              </a:rPr>
              <a:t>Green Screens </a:t>
            </a:r>
            <a:r>
              <a:rPr lang="en-US" sz="2400" dirty="0" smtClean="0"/>
              <a:t>use</a:t>
            </a:r>
            <a:r>
              <a:rPr lang="en-US" sz="2400" dirty="0" smtClean="0">
                <a:solidFill>
                  <a:srgbClr val="FF0000"/>
                </a:solidFill>
              </a:rPr>
              <a:t> C</a:t>
            </a:r>
            <a:r>
              <a:rPr lang="en-US" sz="2400" dirty="0" smtClean="0">
                <a:solidFill>
                  <a:srgbClr val="FFC000"/>
                </a:solidFill>
              </a:rPr>
              <a:t>h</a:t>
            </a:r>
            <a:r>
              <a:rPr lang="en-US" sz="2400" dirty="0" smtClean="0">
                <a:solidFill>
                  <a:srgbClr val="FFFF00"/>
                </a:solidFill>
              </a:rPr>
              <a:t>r</a:t>
            </a:r>
            <a:r>
              <a:rPr lang="en-US" sz="2400" dirty="0" smtClean="0">
                <a:solidFill>
                  <a:srgbClr val="00B050"/>
                </a:solidFill>
              </a:rPr>
              <a:t>o</a:t>
            </a:r>
            <a:r>
              <a:rPr lang="en-US" sz="2400" dirty="0" smtClean="0">
                <a:solidFill>
                  <a:srgbClr val="0070C0"/>
                </a:solidFill>
              </a:rPr>
              <a:t>m</a:t>
            </a:r>
            <a:r>
              <a:rPr lang="en-US" sz="2400" dirty="0" smtClean="0">
                <a:solidFill>
                  <a:srgbClr val="00206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7030A0"/>
                </a:solidFill>
              </a:rPr>
              <a:t>K</a:t>
            </a:r>
            <a:r>
              <a:rPr lang="en-US" sz="2400" dirty="0" smtClean="0">
                <a:solidFill>
                  <a:srgbClr val="FF0000"/>
                </a:solidFill>
              </a:rPr>
              <a:t>e</a:t>
            </a:r>
            <a:r>
              <a:rPr lang="en-US" sz="2400" dirty="0" smtClean="0">
                <a:solidFill>
                  <a:srgbClr val="FFC000"/>
                </a:solidFill>
              </a:rPr>
              <a:t>y </a:t>
            </a:r>
            <a:r>
              <a:rPr lang="en-US" sz="2400" dirty="0" smtClean="0"/>
              <a:t>Technology</a:t>
            </a:r>
          </a:p>
          <a:p>
            <a:endParaRPr lang="en-US" sz="2400" dirty="0" smtClean="0"/>
          </a:p>
          <a:p>
            <a:r>
              <a:rPr lang="en-US" sz="2400" dirty="0" smtClean="0"/>
              <a:t>The layering of the foreground image (subject) onto the background image according to specific information is called keying (Martin, 2008).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400" dirty="0" smtClean="0"/>
              <a:t>Chroma keying is the act of using one solid color background which will be replaced with another image (Martin, 2008).</a:t>
            </a:r>
            <a:endParaRPr lang="en-US" sz="2400" dirty="0"/>
          </a:p>
        </p:txBody>
      </p:sp>
      <p:pic>
        <p:nvPicPr>
          <p:cNvPr id="9220" name="Picture 4" descr="C:\Users\eparke\AppData\Local\Microsoft\Windows\Temporary Internet Files\Content.IE5\OQRJ7264\MP90040239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070235" y="5073765"/>
            <a:ext cx="737220" cy="11052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5.7|2|8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1.7|2.4|2.4|2.1|2.4"/>
</p:tagLst>
</file>

<file path=ppt/theme/theme1.xml><?xml version="1.0" encoding="utf-8"?>
<a:theme xmlns:a="http://schemas.openxmlformats.org/drawingml/2006/main" name="00076">
  <a:themeElements>
    <a:clrScheme name="Default Design 15">
      <a:dk1>
        <a:srgbClr val="336699"/>
      </a:dk1>
      <a:lt1>
        <a:srgbClr val="FFFFFF"/>
      </a:lt1>
      <a:dk2>
        <a:srgbClr val="000000"/>
      </a:dk2>
      <a:lt2>
        <a:srgbClr val="FFFFFF"/>
      </a:lt2>
      <a:accent1>
        <a:srgbClr val="333333"/>
      </a:accent1>
      <a:accent2>
        <a:srgbClr val="808080"/>
      </a:accent2>
      <a:accent3>
        <a:srgbClr val="AAAAAA"/>
      </a:accent3>
      <a:accent4>
        <a:srgbClr val="DADADA"/>
      </a:accent4>
      <a:accent5>
        <a:srgbClr val="ADADAD"/>
      </a:accent5>
      <a:accent6>
        <a:srgbClr val="737373"/>
      </a:accent6>
      <a:hlink>
        <a:srgbClr val="969696"/>
      </a:hlink>
      <a:folHlink>
        <a:srgbClr val="C0C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B2B2B2"/>
        </a:accent1>
        <a:accent2>
          <a:srgbClr val="808080"/>
        </a:accent2>
        <a:accent3>
          <a:srgbClr val="AAAAAA"/>
        </a:accent3>
        <a:accent4>
          <a:srgbClr val="DADADA"/>
        </a:accent4>
        <a:accent5>
          <a:srgbClr val="D5D5D5"/>
        </a:accent5>
        <a:accent6>
          <a:srgbClr val="737373"/>
        </a:accent6>
        <a:hlink>
          <a:srgbClr val="969696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333333"/>
        </a:accent1>
        <a:accent2>
          <a:srgbClr val="808080"/>
        </a:accent2>
        <a:accent3>
          <a:srgbClr val="AAAAAA"/>
        </a:accent3>
        <a:accent4>
          <a:srgbClr val="DADADA"/>
        </a:accent4>
        <a:accent5>
          <a:srgbClr val="ADADAD"/>
        </a:accent5>
        <a:accent6>
          <a:srgbClr val="737373"/>
        </a:accent6>
        <a:hlink>
          <a:srgbClr val="969696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336699"/>
        </a:dk1>
        <a:lt1>
          <a:srgbClr val="FFFFFF"/>
        </a:lt1>
        <a:dk2>
          <a:srgbClr val="000000"/>
        </a:dk2>
        <a:lt2>
          <a:srgbClr val="FFFFFF"/>
        </a:lt2>
        <a:accent1>
          <a:srgbClr val="333333"/>
        </a:accent1>
        <a:accent2>
          <a:srgbClr val="808080"/>
        </a:accent2>
        <a:accent3>
          <a:srgbClr val="AAAAAA"/>
        </a:accent3>
        <a:accent4>
          <a:srgbClr val="DADADA"/>
        </a:accent4>
        <a:accent5>
          <a:srgbClr val="ADADAD"/>
        </a:accent5>
        <a:accent6>
          <a:srgbClr val="737373"/>
        </a:accent6>
        <a:hlink>
          <a:srgbClr val="969696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</TotalTime>
  <Words>928</Words>
  <Application>Microsoft Office PowerPoint</Application>
  <PresentationFormat>On-screen Show (4:3)</PresentationFormat>
  <Paragraphs>193</Paragraphs>
  <Slides>36</Slides>
  <Notes>2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00076</vt:lpstr>
      <vt:lpstr>Lights, Camera, Green!  Using Green Screen Technology with Video</vt:lpstr>
      <vt:lpstr>                                                                       - Jason Ohler</vt:lpstr>
      <vt:lpstr>About Me…Then</vt:lpstr>
      <vt:lpstr>About Me…Now</vt:lpstr>
      <vt:lpstr>Imagine the possibilities…</vt:lpstr>
      <vt:lpstr>Presentation Overview</vt:lpstr>
      <vt:lpstr>What is a Green Screen?</vt:lpstr>
      <vt:lpstr>What is a green screen?</vt:lpstr>
      <vt:lpstr> How does it work? </vt:lpstr>
      <vt:lpstr>Chroma Key - continued</vt:lpstr>
      <vt:lpstr>How it works …continued “It’s not easy being green”</vt:lpstr>
      <vt:lpstr>How it works…</vt:lpstr>
      <vt:lpstr>Equipment</vt:lpstr>
      <vt:lpstr>Equipment: Lighting for Green Screen</vt:lpstr>
      <vt:lpstr>Lighting…continued</vt:lpstr>
      <vt:lpstr>Equipment - Sound</vt:lpstr>
      <vt:lpstr>Classroom Possibilities</vt:lpstr>
      <vt:lpstr>Implementation</vt:lpstr>
      <vt:lpstr>Rookie Advice</vt:lpstr>
      <vt:lpstr>My Experience Where to begin?</vt:lpstr>
      <vt:lpstr> My Experience Storyboard! </vt:lpstr>
      <vt:lpstr>My Experience</vt:lpstr>
      <vt:lpstr> Benefit </vt:lpstr>
      <vt:lpstr>Copyright Discussion</vt:lpstr>
      <vt:lpstr>Distribution?</vt:lpstr>
      <vt:lpstr>Lights, Camera, Action!</vt:lpstr>
      <vt:lpstr>Personal Narrative</vt:lpstr>
      <vt:lpstr>Personal Narrative</vt:lpstr>
      <vt:lpstr>Water Cycle</vt:lpstr>
      <vt:lpstr>Water Cycle</vt:lpstr>
      <vt:lpstr>Additional Resources </vt:lpstr>
      <vt:lpstr>Spice up student videos with some green…</vt:lpstr>
      <vt:lpstr>Works Cited </vt:lpstr>
      <vt:lpstr>Images</vt:lpstr>
      <vt:lpstr>Slide 35</vt:lpstr>
      <vt:lpstr>QR Me!</vt:lpstr>
    </vt:vector>
  </TitlesOfParts>
  <Company>New Jersey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Lights, Camera, Green!</dc:title>
  <dc:creator>eparke</dc:creator>
  <cp:lastModifiedBy>MTSD</cp:lastModifiedBy>
  <cp:revision>75</cp:revision>
  <dcterms:created xsi:type="dcterms:W3CDTF">2011-10-29T21:41:51Z</dcterms:created>
  <dcterms:modified xsi:type="dcterms:W3CDTF">2012-01-27T12:26:45Z</dcterms:modified>
</cp:coreProperties>
</file>